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6.xml"/>
  <Override ContentType="application/vnd.openxmlformats-officedocument.presentationml.slide+xml" PartName="/ppt/slides/slide21.xml"/>
  <Override ContentType="application/vnd.openxmlformats-officedocument.presentationml.slide+xml" PartName="/ppt/slides/slide2.xml"/>
  <Override ContentType="application/vnd.openxmlformats-officedocument.presentationml.slide+xml" PartName="/ppt/slides/slide26.xml"/>
  <Override ContentType="application/vnd.openxmlformats-officedocument.presentationml.slide+xml" PartName="/ppt/slides/slide25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17.xml"/>
  <Override ContentType="application/vnd.openxmlformats-officedocument.presentationml.slide+xml" PartName="/ppt/slides/slide24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0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28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presentationml.slide+xml" PartName="/ppt/slides/slide5.xml"/>
  <Override ContentType="application/vnd.openxmlformats-officedocument.presentationml.slide+xml" PartName="/ppt/slides/slide22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12" Type="http://schemas.openxmlformats.org/officeDocument/2006/relationships/slide" Target="slides/slide7.xml"/><Relationship Id="rId31" Type="http://schemas.openxmlformats.org/officeDocument/2006/relationships/slide" Target="slides/slide26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29" Type="http://schemas.openxmlformats.org/officeDocument/2006/relationships/slide" Target="slides/slide2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" Type="http://schemas.openxmlformats.org/officeDocument/2006/relationships/presProps" Target="presProps.xml"/><Relationship Id="rId21" Type="http://schemas.openxmlformats.org/officeDocument/2006/relationships/slide" Target="slides/slide16.xml"/><Relationship Id="rId1" Type="http://schemas.openxmlformats.org/officeDocument/2006/relationships/theme" Target="theme/theme2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23" Type="http://schemas.openxmlformats.org/officeDocument/2006/relationships/slide" Target="slides/slide18.xml"/><Relationship Id="rId3" Type="http://schemas.openxmlformats.org/officeDocument/2006/relationships/tableStyles" Target="tableStyles.xml"/><Relationship Id="rId24" Type="http://schemas.openxmlformats.org/officeDocument/2006/relationships/slide" Target="slides/slide19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0" y="0"/>
            <a:ext cx="9144000" cy="5176499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2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" name="Shape 9"/>
          <p:cNvSpPr/>
          <p:nvPr/>
        </p:nvSpPr>
        <p:spPr>
          <a:xfrm flipH="1">
            <a:off x="-3832" y="12039"/>
            <a:ext cx="10925833" cy="5165065"/>
          </a:xfrm>
          <a:custGeom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 flipH="1">
            <a:off x="14659" y="660"/>
            <a:ext cx="10500940" cy="5165065"/>
          </a:xfrm>
          <a:custGeom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846666" y="-661"/>
            <a:ext cx="2167466" cy="5176308"/>
          </a:xfrm>
          <a:custGeom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 flipH="1" rot="10800000">
            <a:off x="-524933" y="131"/>
            <a:ext cx="1403434" cy="5176308"/>
          </a:xfrm>
          <a:custGeom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082040" y="2423159"/>
            <a:ext cx="7035899" cy="694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algn="r">
              <a:spcBef>
                <a:spcPts val="0"/>
              </a:spcBef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3pPr>
            <a:lvl4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 rot="10800000">
            <a:off x="-348182" y="-16424"/>
            <a:ext cx="1723519" cy="5159924"/>
          </a:xfrm>
          <a:custGeom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/>
          <p:nvPr/>
        </p:nvSpPr>
        <p:spPr>
          <a:xfrm flipH="1" rot="10800000">
            <a:off x="-1118653" y="774"/>
            <a:ext cx="3100650" cy="5142725"/>
          </a:xfrm>
          <a:custGeom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/>
          <p:nvPr/>
        </p:nvSpPr>
        <p:spPr>
          <a:xfrm rot="10800000">
            <a:off x="8088846" y="-9550"/>
            <a:ext cx="1100667" cy="5153050"/>
          </a:xfrm>
          <a:custGeom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 flipH="1" rot="10800000">
            <a:off x="-348182" y="-16424"/>
            <a:ext cx="1723519" cy="5159924"/>
          </a:xfrm>
          <a:custGeom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/>
          <p:nvPr/>
        </p:nvSpPr>
        <p:spPr>
          <a:xfrm flipH="1" rot="10800000">
            <a:off x="-1118653" y="774"/>
            <a:ext cx="3100650" cy="5142725"/>
          </a:xfrm>
          <a:custGeom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" name="Shape 24"/>
          <p:cNvSpPr/>
          <p:nvPr/>
        </p:nvSpPr>
        <p:spPr>
          <a:xfrm rot="10800000">
            <a:off x="8088846" y="-9550"/>
            <a:ext cx="1100667" cy="5153050"/>
          </a:xfrm>
          <a:custGeom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1244242"/>
            <a:ext cx="4038599" cy="363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2800"/>
            </a:lvl1pPr>
            <a:lvl2pPr>
              <a:spcBef>
                <a:spcPts val="0"/>
              </a:spcBef>
              <a:defRPr sz="2400"/>
            </a:lvl2pPr>
            <a:lvl3pPr>
              <a:spcBef>
                <a:spcPts val="0"/>
              </a:spcBef>
              <a:defRPr sz="2000"/>
            </a:lvl3pPr>
            <a:lvl4pPr>
              <a:spcBef>
                <a:spcPts val="0"/>
              </a:spcBef>
              <a:defRPr sz="1800"/>
            </a:lvl4pPr>
            <a:lvl5pPr>
              <a:spcBef>
                <a:spcPts val="0"/>
              </a:spcBef>
              <a:defRPr sz="1800"/>
            </a:lvl5pPr>
            <a:lvl6pPr>
              <a:spcBef>
                <a:spcPts val="0"/>
              </a:spcBef>
              <a:defRPr sz="1800"/>
            </a:lvl6pPr>
            <a:lvl7pPr>
              <a:spcBef>
                <a:spcPts val="0"/>
              </a:spcBef>
              <a:defRPr sz="1800"/>
            </a:lvl7pPr>
            <a:lvl8pPr>
              <a:spcBef>
                <a:spcPts val="0"/>
              </a:spcBef>
              <a:defRPr sz="1800"/>
            </a:lvl8pPr>
            <a:lvl9pPr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648200" y="1244242"/>
            <a:ext cx="4038599" cy="363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2800"/>
            </a:lvl1pPr>
            <a:lvl2pPr>
              <a:spcBef>
                <a:spcPts val="0"/>
              </a:spcBef>
              <a:defRPr sz="2400"/>
            </a:lvl2pPr>
            <a:lvl3pPr>
              <a:spcBef>
                <a:spcPts val="0"/>
              </a:spcBef>
              <a:defRPr sz="2000"/>
            </a:lvl3pPr>
            <a:lvl4pPr>
              <a:spcBef>
                <a:spcPts val="0"/>
              </a:spcBef>
              <a:defRPr sz="1800"/>
            </a:lvl4pPr>
            <a:lvl5pPr>
              <a:spcBef>
                <a:spcPts val="0"/>
              </a:spcBef>
              <a:defRPr sz="1800"/>
            </a:lvl5pPr>
            <a:lvl6pPr>
              <a:spcBef>
                <a:spcPts val="0"/>
              </a:spcBef>
              <a:defRPr sz="1800"/>
            </a:lvl6pPr>
            <a:lvl7pPr>
              <a:spcBef>
                <a:spcPts val="0"/>
              </a:spcBef>
              <a:defRPr sz="1800"/>
            </a:lvl7pPr>
            <a:lvl8pPr>
              <a:spcBef>
                <a:spcPts val="0"/>
              </a:spcBef>
              <a:defRPr sz="1800"/>
            </a:lvl8pPr>
            <a:lvl9pPr>
              <a:spcBef>
                <a:spcPts val="0"/>
              </a:spcBef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 flipH="1" rot="10800000">
            <a:off x="-348182" y="-16424"/>
            <a:ext cx="1723519" cy="5159924"/>
          </a:xfrm>
          <a:custGeom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" name="Shape 30"/>
          <p:cNvSpPr/>
          <p:nvPr/>
        </p:nvSpPr>
        <p:spPr>
          <a:xfrm flipH="1" rot="10800000">
            <a:off x="-1118653" y="774"/>
            <a:ext cx="3100650" cy="5142725"/>
          </a:xfrm>
          <a:custGeom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" name="Shape 31"/>
          <p:cNvSpPr/>
          <p:nvPr/>
        </p:nvSpPr>
        <p:spPr>
          <a:xfrm rot="10800000">
            <a:off x="8088846" y="-9550"/>
            <a:ext cx="1100667" cy="5153050"/>
          </a:xfrm>
          <a:custGeom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Shape 34"/>
          <p:cNvGrpSpPr/>
          <p:nvPr/>
        </p:nvGrpSpPr>
        <p:grpSpPr>
          <a:xfrm>
            <a:off x="-6264" y="3700039"/>
            <a:ext cx="9150267" cy="2325488"/>
            <a:chOff x="-6264" y="4933386"/>
            <a:chExt cx="9150267" cy="3100650"/>
          </a:xfrm>
        </p:grpSpPr>
        <p:sp>
          <p:nvSpPr>
            <p:cNvPr id="35" name="Shape 35"/>
            <p:cNvSpPr/>
            <p:nvPr/>
          </p:nvSpPr>
          <p:spPr>
            <a:xfrm>
              <a:off x="-7" y="5537200"/>
              <a:ext cx="9144008" cy="1574769"/>
            </a:xfrm>
            <a:custGeom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flipH="1" rot="5400000">
              <a:off x="3018543" y="1908578"/>
              <a:ext cx="3100650" cy="9150266"/>
            </a:xfrm>
            <a:custGeom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-7" y="5740400"/>
              <a:ext cx="9144010" cy="1574769"/>
            </a:xfrm>
            <a:custGeom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Shape 38"/>
          <p:cNvSpPr txBox="1"/>
          <p:nvPr>
            <p:ph idx="1" type="body"/>
          </p:nvPr>
        </p:nvSpPr>
        <p:spPr>
          <a:xfrm>
            <a:off x="1792288" y="4025503"/>
            <a:ext cx="5486399" cy="6035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SzPct val="1000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560"/>
              </a:spcBef>
              <a:buClr>
                <a:schemeClr val="dk2"/>
              </a:buClr>
              <a:buSzPct val="100000"/>
              <a:buFont typeface="Trebuchet MS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Trebuchet MS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7.jp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8.jp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9.pn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5.jpg"/><Relationship Id="rId3" Type="http://schemas.openxmlformats.org/officeDocument/2006/relationships/image" Target="../media/image00.jpg"/><Relationship Id="rId6" Type="http://schemas.openxmlformats.org/officeDocument/2006/relationships/image" Target="../media/image22.jpg"/><Relationship Id="rId5" Type="http://schemas.openxmlformats.org/officeDocument/2006/relationships/image" Target="../media/image01.png"/><Relationship Id="rId8" Type="http://schemas.openxmlformats.org/officeDocument/2006/relationships/image" Target="../media/image04.jpg"/><Relationship Id="rId7" Type="http://schemas.openxmlformats.org/officeDocument/2006/relationships/image" Target="../media/image02.jp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3.jp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6.jp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CODE ESCAPE</a:t>
            </a:r>
          </a:p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956650" y="2646800"/>
            <a:ext cx="7491600" cy="1102500"/>
          </a:xfrm>
          <a:prstGeom prst="rect">
            <a:avLst/>
          </a:prstGeom>
          <a:ln cap="flat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Ernie Ledezma, Dani Odicho, Tariq Rafiq, Joseph Peña, Abel Lawal, Oscar Lugo, Jose Pech, Kasun Hettiarachchi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980000"/>
                </a:solidFill>
              </a:rPr>
              <a:t>Wall Texture/Food Objects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00" y="1069325"/>
            <a:ext cx="8522599" cy="407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1503900" y="175069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10" name="Shape 110"/>
          <p:cNvSpPr txBox="1"/>
          <p:nvPr>
            <p:ph type="title"/>
          </p:nvPr>
        </p:nvSpPr>
        <p:spPr>
          <a:xfrm>
            <a:off x="1177525" y="340103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90000"/>
                </a:solidFill>
              </a:rPr>
              <a:t>Rooms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525" y="1334300"/>
            <a:ext cx="6722249" cy="35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1503900" y="175069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17" name="Shape 117"/>
          <p:cNvSpPr txBox="1"/>
          <p:nvPr>
            <p:ph type="title"/>
          </p:nvPr>
        </p:nvSpPr>
        <p:spPr>
          <a:xfrm>
            <a:off x="1177525" y="340103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90000"/>
                </a:solidFill>
              </a:rPr>
              <a:t>Corridor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512" y="1488150"/>
            <a:ext cx="5591175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4468625" y="1219975"/>
            <a:ext cx="46389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318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990000"/>
                </a:solidFill>
              </a:rPr>
              <a:t>AC3D</a:t>
            </a:r>
          </a:p>
          <a:p>
            <a:pPr indent="-4318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990000"/>
                </a:solidFill>
              </a:rPr>
              <a:t>Anything creepy</a:t>
            </a:r>
          </a:p>
          <a:p>
            <a:pPr indent="-4318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990000"/>
                </a:solidFill>
              </a:rPr>
              <a:t>Potential for clues</a:t>
            </a:r>
          </a:p>
          <a:p>
            <a:pPr indent="-4318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990000"/>
                </a:solidFill>
              </a:rPr>
              <a:t>Helps fill a room</a:t>
            </a:r>
          </a:p>
        </p:txBody>
      </p:sp>
      <p:sp>
        <p:nvSpPr>
          <p:cNvPr id="124" name="Shape 124"/>
          <p:cNvSpPr txBox="1"/>
          <p:nvPr>
            <p:ph type="title"/>
          </p:nvPr>
        </p:nvSpPr>
        <p:spPr>
          <a:xfrm>
            <a:off x="1177525" y="340103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90000"/>
                </a:solidFill>
              </a:rPr>
              <a:t>Game Objects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50" y="1281612"/>
            <a:ext cx="396240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" type="body"/>
          </p:nvPr>
        </p:nvSpPr>
        <p:spPr>
          <a:xfrm>
            <a:off x="4453500" y="1567550"/>
            <a:ext cx="4550400" cy="3630300"/>
          </a:xfrm>
          <a:prstGeom prst="rect">
            <a:avLst/>
          </a:prstGeom>
          <a:ln cap="flat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4318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Trebuchet MS"/>
              <a:buChar char="●"/>
            </a:pPr>
            <a:r>
              <a:rPr lang="en">
                <a:solidFill>
                  <a:srgbClr val="990000"/>
                </a:solidFill>
              </a:rPr>
              <a:t>Consistent Feel</a:t>
            </a:r>
          </a:p>
          <a:p>
            <a:pPr indent="-4318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Trebuchet MS"/>
              <a:buChar char="●"/>
            </a:pPr>
            <a:r>
              <a:rPr lang="en">
                <a:solidFill>
                  <a:srgbClr val="990000"/>
                </a:solidFill>
              </a:rPr>
              <a:t>Horror Theme</a:t>
            </a:r>
          </a:p>
          <a:p>
            <a:pPr indent="-4318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Trebuchet MS"/>
              <a:buChar char="●"/>
            </a:pPr>
            <a:r>
              <a:rPr lang="en">
                <a:solidFill>
                  <a:srgbClr val="990000"/>
                </a:solidFill>
              </a:rPr>
              <a:t>Visual Cues</a:t>
            </a:r>
          </a:p>
        </p:txBody>
      </p:sp>
      <p:sp>
        <p:nvSpPr>
          <p:cNvPr id="131" name="Shape 131"/>
          <p:cNvSpPr txBox="1"/>
          <p:nvPr>
            <p:ph type="title"/>
          </p:nvPr>
        </p:nvSpPr>
        <p:spPr>
          <a:xfrm>
            <a:off x="1152675" y="20342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90000"/>
                </a:solidFill>
              </a:rPr>
              <a:t>Effects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" y="1334287"/>
            <a:ext cx="3429000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1177525" y="340103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90000"/>
                </a:solidFill>
              </a:rPr>
              <a:t>User Interface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950" y="1520675"/>
            <a:ext cx="476250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873100" y="1925725"/>
            <a:ext cx="3801599" cy="339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990000"/>
                </a:solidFill>
              </a:rPr>
              <a:t>Code View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0000"/>
              </a:solidFill>
            </a:endParaRPr>
          </a:p>
          <a:p>
            <a:pPr indent="-3810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990000"/>
                </a:solidFill>
              </a:rPr>
              <a:t>Code Edit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990000"/>
              </a:solidFill>
            </a:endParaRPr>
          </a:p>
          <a:p>
            <a:pPr indent="-3810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rgbClr val="990000"/>
                </a:solidFill>
              </a:rPr>
              <a:t>Submit/Cancel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725" y="1326025"/>
            <a:ext cx="7324725" cy="3162300"/>
          </a:xfrm>
          <a:prstGeom prst="rect">
            <a:avLst/>
          </a:prstGeom>
          <a:noFill/>
          <a:ln cap="flat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145" name="Shape 145"/>
          <p:cNvCxnSpPr/>
          <p:nvPr/>
        </p:nvCxnSpPr>
        <p:spPr>
          <a:xfrm rot="10800000">
            <a:off x="5317474" y="1702000"/>
            <a:ext cx="906900" cy="24899"/>
          </a:xfrm>
          <a:prstGeom prst="straightConnector1">
            <a:avLst/>
          </a:prstGeom>
          <a:noFill/>
          <a:ln cap="flat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6" name="Shape 146"/>
          <p:cNvCxnSpPr/>
          <p:nvPr/>
        </p:nvCxnSpPr>
        <p:spPr>
          <a:xfrm rot="10800000">
            <a:off x="3950725" y="2000349"/>
            <a:ext cx="1826399" cy="161400"/>
          </a:xfrm>
          <a:prstGeom prst="straightConnector1">
            <a:avLst/>
          </a:prstGeom>
          <a:noFill/>
          <a:ln cap="flat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7" name="Shape 147"/>
          <p:cNvCxnSpPr/>
          <p:nvPr/>
        </p:nvCxnSpPr>
        <p:spPr>
          <a:xfrm rot="10800000">
            <a:off x="3776825" y="2422625"/>
            <a:ext cx="807599" cy="360299"/>
          </a:xfrm>
          <a:prstGeom prst="straightConnector1">
            <a:avLst/>
          </a:prstGeom>
          <a:noFill/>
          <a:ln cap="flat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8" name="Shape 148"/>
          <p:cNvSpPr/>
          <p:nvPr/>
        </p:nvSpPr>
        <p:spPr>
          <a:xfrm>
            <a:off x="4671400" y="2577925"/>
            <a:ext cx="559199" cy="6585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6351950" y="1438225"/>
            <a:ext cx="559199" cy="6585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50" name="Shape 150"/>
          <p:cNvCxnSpPr/>
          <p:nvPr/>
        </p:nvCxnSpPr>
        <p:spPr>
          <a:xfrm flipH="1">
            <a:off x="5777125" y="2348075"/>
            <a:ext cx="186599" cy="372600"/>
          </a:xfrm>
          <a:prstGeom prst="straightConnector1">
            <a:avLst/>
          </a:prstGeom>
          <a:noFill/>
          <a:ln cap="flat" w="76200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1" name="Shape 151"/>
          <p:cNvCxnSpPr/>
          <p:nvPr/>
        </p:nvCxnSpPr>
        <p:spPr>
          <a:xfrm flipH="1" rot="10800000">
            <a:off x="5777350" y="2298400"/>
            <a:ext cx="757800" cy="422399"/>
          </a:xfrm>
          <a:prstGeom prst="straightConnector1">
            <a:avLst/>
          </a:prstGeom>
          <a:noFill/>
          <a:ln cap="flat" w="76200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2" name="Shape 152"/>
          <p:cNvSpPr txBox="1"/>
          <p:nvPr/>
        </p:nvSpPr>
        <p:spPr>
          <a:xfrm>
            <a:off x="1285825" y="295600"/>
            <a:ext cx="7156200" cy="8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600">
                <a:solidFill>
                  <a:srgbClr val="990000"/>
                </a:solidFill>
              </a:rPr>
              <a:t>Error Checking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50" y="1096625"/>
            <a:ext cx="8109675" cy="3785974"/>
          </a:xfrm>
          <a:prstGeom prst="rect">
            <a:avLst/>
          </a:prstGeom>
          <a:noFill/>
          <a:ln cap="flat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58" name="Shape 158"/>
          <p:cNvSpPr/>
          <p:nvPr/>
        </p:nvSpPr>
        <p:spPr>
          <a:xfrm>
            <a:off x="2534475" y="2372975"/>
            <a:ext cx="869700" cy="546599"/>
          </a:xfrm>
          <a:prstGeom prst="ellipse">
            <a:avLst/>
          </a:prstGeom>
          <a:noFill/>
          <a:ln cap="flat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3925950" y="1540575"/>
            <a:ext cx="633599" cy="397499"/>
          </a:xfrm>
          <a:prstGeom prst="ellipse">
            <a:avLst/>
          </a:prstGeom>
          <a:noFill/>
          <a:ln cap="flat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60" name="Shape 160"/>
          <p:cNvCxnSpPr>
            <a:stCxn id="158" idx="7"/>
            <a:endCxn id="158" idx="7"/>
          </p:cNvCxnSpPr>
          <p:nvPr/>
        </p:nvCxnSpPr>
        <p:spPr>
          <a:xfrm>
            <a:off x="3276810" y="2453022"/>
            <a:ext cx="0" cy="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1" name="Shape 161"/>
          <p:cNvCxnSpPr>
            <a:stCxn id="158" idx="7"/>
            <a:endCxn id="159" idx="3"/>
          </p:cNvCxnSpPr>
          <p:nvPr/>
        </p:nvCxnSpPr>
        <p:spPr>
          <a:xfrm flipH="1" rot="10800000">
            <a:off x="3276810" y="1879722"/>
            <a:ext cx="741900" cy="573300"/>
          </a:xfrm>
          <a:prstGeom prst="straightConnector1">
            <a:avLst/>
          </a:prstGeom>
          <a:noFill/>
          <a:ln cap="flat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2" name="Shape 162"/>
          <p:cNvSpPr/>
          <p:nvPr/>
        </p:nvSpPr>
        <p:spPr>
          <a:xfrm>
            <a:off x="2960000" y="1604600"/>
            <a:ext cx="633599" cy="5733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FF0000"/>
          </a:solidFill>
          <a:ln cap="flat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/>
        </p:nvSpPr>
        <p:spPr>
          <a:xfrm>
            <a:off x="1470625" y="261725"/>
            <a:ext cx="7156200" cy="83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600">
                <a:solidFill>
                  <a:srgbClr val="990000"/>
                </a:solidFill>
              </a:rPr>
              <a:t>Helpful feedback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1503900" y="175069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1177525" y="340103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90000"/>
                </a:solidFill>
              </a:rPr>
              <a:t>Audio/Video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512" y="1561250"/>
            <a:ext cx="5381625" cy="280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Shape 171"/>
          <p:cNvCxnSpPr/>
          <p:nvPr/>
        </p:nvCxnSpPr>
        <p:spPr>
          <a:xfrm>
            <a:off x="5926200" y="1851175"/>
            <a:ext cx="0" cy="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1938900" y="2278776"/>
            <a:ext cx="4452299" cy="4236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318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990000"/>
                </a:solidFill>
              </a:rPr>
              <a:t>FPS character </a:t>
            </a:r>
          </a:p>
          <a:p>
            <a:pPr indent="-4318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990000"/>
                </a:solidFill>
              </a:rPr>
              <a:t>Made in Blender</a:t>
            </a:r>
          </a:p>
          <a:p>
            <a:pPr indent="-4318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990000"/>
                </a:solidFill>
              </a:rPr>
              <a:t>138 bones</a:t>
            </a:r>
          </a:p>
          <a:p>
            <a:pPr indent="-4318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990000"/>
                </a:solidFill>
              </a:rPr>
              <a:t>Salvaged Armature and polygon object</a:t>
            </a:r>
          </a:p>
        </p:txBody>
      </p:sp>
      <p:sp>
        <p:nvSpPr>
          <p:cNvPr id="177" name="Shape 177"/>
          <p:cNvSpPr txBox="1"/>
          <p:nvPr>
            <p:ph type="title"/>
          </p:nvPr>
        </p:nvSpPr>
        <p:spPr>
          <a:xfrm>
            <a:off x="513175" y="182753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90000"/>
                </a:solidFill>
              </a:rPr>
              <a:t>Robot Arms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412" y="1205311"/>
            <a:ext cx="6858000" cy="10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802575" y="2208923"/>
            <a:ext cx="8229600" cy="302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318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Trebuchet MS"/>
              <a:buChar char="●"/>
            </a:pPr>
            <a:r>
              <a:rPr lang="en">
                <a:solidFill>
                  <a:srgbClr val="990000"/>
                </a:solidFill>
              </a:rPr>
              <a:t>First-Person Educational game</a:t>
            </a:r>
          </a:p>
          <a:p>
            <a:pPr indent="-4318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Trebuchet MS"/>
              <a:buChar char="●"/>
            </a:pPr>
            <a:r>
              <a:rPr lang="en">
                <a:solidFill>
                  <a:srgbClr val="990000"/>
                </a:solidFill>
              </a:rPr>
              <a:t>Teaches basics of Java programming</a:t>
            </a:r>
          </a:p>
          <a:p>
            <a:pPr indent="-431800" lvl="0" marL="457200">
              <a:spcBef>
                <a:spcPts val="0"/>
              </a:spcBef>
              <a:buClr>
                <a:srgbClr val="990000"/>
              </a:buClr>
              <a:buSzPct val="100000"/>
              <a:buFont typeface="Trebuchet MS"/>
              <a:buChar char="●"/>
            </a:pPr>
            <a:r>
              <a:rPr lang="en">
                <a:solidFill>
                  <a:srgbClr val="990000"/>
                </a:solidFill>
              </a:rPr>
              <a:t>Puzzles</a:t>
            </a:r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1262250" y="5606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990000"/>
                </a:solidFill>
              </a:rPr>
              <a:t>What is CodeEscape?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203125" y="91725"/>
            <a:ext cx="3289200" cy="478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u="sng">
                <a:solidFill>
                  <a:srgbClr val="980000"/>
                </a:solidFill>
              </a:rPr>
              <a:t>Animation</a:t>
            </a:r>
          </a:p>
          <a:p>
            <a:pPr indent="-431800" lvl="0" marL="457200" rtl="0">
              <a:spcBef>
                <a:spcPts val="0"/>
              </a:spcBef>
              <a:buClr>
                <a:srgbClr val="98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980000"/>
                </a:solidFill>
              </a:rPr>
              <a:t>Blender &amp; Unity</a:t>
            </a:r>
          </a:p>
          <a:p>
            <a:pPr indent="-431800" lvl="0" marL="457200" rtl="0">
              <a:spcBef>
                <a:spcPts val="0"/>
              </a:spcBef>
              <a:buClr>
                <a:srgbClr val="98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980000"/>
                </a:solidFill>
              </a:rPr>
              <a:t>Animation States</a:t>
            </a:r>
          </a:p>
          <a:p>
            <a:pPr indent="-431800" lvl="0" marL="457200" rtl="0">
              <a:spcBef>
                <a:spcPts val="0"/>
              </a:spcBef>
              <a:buClr>
                <a:srgbClr val="98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980000"/>
                </a:solidFill>
              </a:rPr>
              <a:t>Key Frames</a:t>
            </a:r>
          </a:p>
          <a:p>
            <a:pPr indent="-431800" lvl="0" marL="457200">
              <a:spcBef>
                <a:spcPts val="0"/>
              </a:spcBef>
              <a:buClr>
                <a:srgbClr val="98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980000"/>
                </a:solidFill>
              </a:rPr>
              <a:t>Scripting animation to gameplay</a:t>
            </a: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200" y="2629475"/>
            <a:ext cx="4518949" cy="246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400" y="205975"/>
            <a:ext cx="4834398" cy="226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4263550" y="1334300"/>
            <a:ext cx="3902099" cy="3599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318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990000"/>
                </a:solidFill>
              </a:rPr>
              <a:t>Used to Enter/Exit Rooms</a:t>
            </a:r>
          </a:p>
          <a:p>
            <a:pPr indent="-4318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990000"/>
                </a:solidFill>
              </a:rPr>
              <a:t>Basic Animations Such as Button Depressing/Door Opening</a:t>
            </a:r>
          </a:p>
        </p:txBody>
      </p:sp>
      <p:sp>
        <p:nvSpPr>
          <p:cNvPr id="191" name="Shape 191"/>
          <p:cNvSpPr txBox="1"/>
          <p:nvPr>
            <p:ph type="title"/>
          </p:nvPr>
        </p:nvSpPr>
        <p:spPr>
          <a:xfrm>
            <a:off x="1177525" y="340103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90000"/>
                </a:solidFill>
              </a:rPr>
              <a:t>Door/Button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50" y="1661925"/>
            <a:ext cx="3294325" cy="28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914400" y="1343617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500">
                <a:solidFill>
                  <a:srgbClr val="980000"/>
                </a:solidFill>
              </a:rPr>
              <a:t>This semester is Functionality</a:t>
            </a:r>
          </a:p>
          <a:p>
            <a:pPr rtl="0">
              <a:spcBef>
                <a:spcPts val="0"/>
              </a:spcBef>
              <a:buNone/>
            </a:pPr>
            <a:r>
              <a:rPr lang="en" sz="2500">
                <a:solidFill>
                  <a:srgbClr val="980000"/>
                </a:solidFill>
              </a:rPr>
              <a:t>	-Familiarize with tools</a:t>
            </a:r>
          </a:p>
          <a:p>
            <a:pPr rtl="0">
              <a:spcBef>
                <a:spcPts val="0"/>
              </a:spcBef>
              <a:buNone/>
            </a:pPr>
            <a:r>
              <a:rPr lang="en" sz="2500">
                <a:solidFill>
                  <a:srgbClr val="980000"/>
                </a:solidFill>
              </a:rPr>
              <a:t>	-Ideas and level design</a:t>
            </a:r>
          </a:p>
          <a:p>
            <a:pPr rtl="0">
              <a:spcBef>
                <a:spcPts val="0"/>
              </a:spcBef>
              <a:buNone/>
            </a:pPr>
            <a:r>
              <a:rPr lang="en" sz="2500">
                <a:solidFill>
                  <a:srgbClr val="980000"/>
                </a:solidFill>
              </a:rPr>
              <a:t>	-Something that works</a:t>
            </a:r>
          </a:p>
          <a:p>
            <a:pPr rtl="0">
              <a:spcBef>
                <a:spcPts val="0"/>
              </a:spcBef>
              <a:buNone/>
            </a:pPr>
            <a:r>
              <a:rPr lang="en" sz="2500">
                <a:solidFill>
                  <a:srgbClr val="980000"/>
                </a:solidFill>
              </a:rPr>
              <a:t>Next Semester enhancements</a:t>
            </a:r>
          </a:p>
          <a:p>
            <a:pPr rtl="0">
              <a:spcBef>
                <a:spcPts val="0"/>
              </a:spcBef>
              <a:buNone/>
            </a:pPr>
            <a:r>
              <a:rPr lang="en" sz="2500">
                <a:solidFill>
                  <a:srgbClr val="980000"/>
                </a:solidFill>
              </a:rPr>
              <a:t>	-Make the game pretty</a:t>
            </a:r>
          </a:p>
          <a:p>
            <a:pPr rtl="0">
              <a:spcBef>
                <a:spcPts val="0"/>
              </a:spcBef>
              <a:buNone/>
            </a:pPr>
            <a:r>
              <a:rPr lang="en" sz="2500">
                <a:solidFill>
                  <a:srgbClr val="980000"/>
                </a:solidFill>
              </a:rPr>
              <a:t>	-Round out more puzzles</a:t>
            </a:r>
          </a:p>
          <a:p>
            <a:pPr lvl="0">
              <a:spcBef>
                <a:spcPts val="0"/>
              </a:spcBef>
              <a:buNone/>
            </a:pPr>
            <a:r>
              <a:rPr lang="en" sz="2500">
                <a:solidFill>
                  <a:srgbClr val="980000"/>
                </a:solidFill>
              </a:rPr>
              <a:t>	-Finishing game touches</a:t>
            </a:r>
          </a:p>
        </p:txBody>
      </p:sp>
      <p:sp>
        <p:nvSpPr>
          <p:cNvPr id="198" name="Shape 198"/>
          <p:cNvSpPr txBox="1"/>
          <p:nvPr>
            <p:ph type="title"/>
          </p:nvPr>
        </p:nvSpPr>
        <p:spPr>
          <a:xfrm>
            <a:off x="668400" y="18112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980000"/>
                </a:solidFill>
              </a:rPr>
              <a:t>Current State of the Game	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740450" y="157289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318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990000"/>
                </a:solidFill>
              </a:rPr>
              <a:t>Bi-weekly Meetings</a:t>
            </a:r>
          </a:p>
          <a:p>
            <a:pPr indent="-406400" lvl="1" marL="914400" rtl="0">
              <a:spcBef>
                <a:spcPts val="0"/>
              </a:spcBef>
              <a:buClr>
                <a:srgbClr val="990000"/>
              </a:buClr>
              <a:buSzPct val="87500"/>
              <a:buFont typeface="Courier New"/>
              <a:buChar char="o"/>
            </a:pPr>
            <a:r>
              <a:rPr lang="en">
                <a:solidFill>
                  <a:srgbClr val="990000"/>
                </a:solidFill>
              </a:rPr>
              <a:t>Concerns/problems</a:t>
            </a:r>
          </a:p>
          <a:p>
            <a:pPr indent="-406400" lvl="1" marL="914400" rtl="0">
              <a:spcBef>
                <a:spcPts val="0"/>
              </a:spcBef>
              <a:buClr>
                <a:srgbClr val="990000"/>
              </a:buClr>
              <a:buSzPct val="87500"/>
              <a:buFont typeface="Courier New"/>
              <a:buChar char="o"/>
            </a:pPr>
            <a:r>
              <a:rPr lang="en">
                <a:solidFill>
                  <a:srgbClr val="990000"/>
                </a:solidFill>
              </a:rPr>
              <a:t>Progress</a:t>
            </a:r>
          </a:p>
          <a:p>
            <a:pPr indent="-4318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990000"/>
                </a:solidFill>
              </a:rPr>
              <a:t>End of Sprint “Wrap-ups”</a:t>
            </a:r>
          </a:p>
          <a:p>
            <a:pPr indent="-4318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990000"/>
                </a:solidFill>
              </a:rPr>
              <a:t>Backlog Update</a:t>
            </a:r>
          </a:p>
        </p:txBody>
      </p:sp>
      <p:sp>
        <p:nvSpPr>
          <p:cNvPr id="204" name="Shape 204"/>
          <p:cNvSpPr txBox="1"/>
          <p:nvPr>
            <p:ph type="title"/>
          </p:nvPr>
        </p:nvSpPr>
        <p:spPr>
          <a:xfrm>
            <a:off x="1587750" y="37992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90000"/>
                </a:solidFill>
              </a:rPr>
              <a:t>SCRUM</a:t>
            </a:r>
            <a:r>
              <a:rPr lang="en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1503900" y="175069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10" name="Shape 210"/>
          <p:cNvSpPr txBox="1"/>
          <p:nvPr>
            <p:ph type="title"/>
          </p:nvPr>
        </p:nvSpPr>
        <p:spPr>
          <a:xfrm>
            <a:off x="543225" y="35162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90000"/>
                </a:solidFill>
              </a:rPr>
              <a:t>Github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25" y="1507300"/>
            <a:ext cx="8513500" cy="30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" type="body"/>
          </p:nvPr>
        </p:nvSpPr>
        <p:spPr>
          <a:xfrm>
            <a:off x="1503900" y="175069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17" name="Shape 217"/>
          <p:cNvSpPr txBox="1"/>
          <p:nvPr>
            <p:ph type="title"/>
          </p:nvPr>
        </p:nvSpPr>
        <p:spPr>
          <a:xfrm>
            <a:off x="1177525" y="340103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90000"/>
                </a:solidFill>
              </a:rPr>
              <a:t>PAL</a:t>
            </a: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523" y="1334300"/>
            <a:ext cx="6883699" cy="34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1503900" y="175069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24" name="Shape 224"/>
          <p:cNvSpPr txBox="1"/>
          <p:nvPr>
            <p:ph type="title"/>
          </p:nvPr>
        </p:nvSpPr>
        <p:spPr>
          <a:xfrm>
            <a:off x="1177525" y="3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90000"/>
                </a:solidFill>
              </a:rPr>
              <a:t>Sprint 1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524" y="1118724"/>
            <a:ext cx="5492477" cy="176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525" y="3115100"/>
            <a:ext cx="4178275" cy="176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1503900" y="175069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32" name="Shape 232"/>
          <p:cNvSpPr txBox="1"/>
          <p:nvPr>
            <p:ph type="title"/>
          </p:nvPr>
        </p:nvSpPr>
        <p:spPr>
          <a:xfrm>
            <a:off x="1119875" y="3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90000"/>
                </a:solidFill>
              </a:rPr>
              <a:t>Sprint 2</a:t>
            </a:r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526" y="1069050"/>
            <a:ext cx="4491775" cy="21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525" y="3448025"/>
            <a:ext cx="4326025" cy="154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" type="body"/>
          </p:nvPr>
        </p:nvSpPr>
        <p:spPr>
          <a:xfrm>
            <a:off x="1503900" y="175069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40" name="Shape 240"/>
          <p:cNvSpPr txBox="1"/>
          <p:nvPr>
            <p:ph type="title"/>
          </p:nvPr>
        </p:nvSpPr>
        <p:spPr>
          <a:xfrm>
            <a:off x="1177525" y="3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90000"/>
                </a:solidFill>
              </a:rPr>
              <a:t>Sprint 3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525" y="3718525"/>
            <a:ext cx="3331674" cy="13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526" y="994200"/>
            <a:ext cx="5298949" cy="26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31800" lvl="0" marL="457200" rtl="0">
              <a:spcBef>
                <a:spcPts val="0"/>
              </a:spcBef>
              <a:buClr>
                <a:srgbClr val="98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980000"/>
                </a:solidFill>
              </a:rPr>
              <a:t>Balancing the educational/fun aspect of the game.</a:t>
            </a:r>
          </a:p>
          <a:p>
            <a:pPr indent="-431800" lvl="0" marL="457200" rtl="0">
              <a:spcBef>
                <a:spcPts val="0"/>
              </a:spcBef>
              <a:buClr>
                <a:srgbClr val="98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980000"/>
                </a:solidFill>
              </a:rPr>
              <a:t>How big is the market for a Java Beginner game?</a:t>
            </a:r>
          </a:p>
          <a:p>
            <a:pPr indent="-431800" lvl="0" marL="457200">
              <a:spcBef>
                <a:spcPts val="0"/>
              </a:spcBef>
              <a:buClr>
                <a:srgbClr val="98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980000"/>
                </a:solidFill>
              </a:rPr>
              <a:t>Potential competition from other games</a:t>
            </a:r>
          </a:p>
        </p:txBody>
      </p:sp>
      <p:sp>
        <p:nvSpPr>
          <p:cNvPr id="248" name="Shape 248"/>
          <p:cNvSpPr txBox="1"/>
          <p:nvPr>
            <p:ph type="title"/>
          </p:nvPr>
        </p:nvSpPr>
        <p:spPr>
          <a:xfrm>
            <a:off x="506900" y="193553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980000"/>
                </a:solidFill>
              </a:rPr>
              <a:t>Risks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1587800" y="1057875"/>
            <a:ext cx="8229600" cy="3936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38761D"/>
              </a:buClr>
              <a:buSzPct val="100000"/>
              <a:buFont typeface="Trebuchet MS"/>
              <a:buChar char="●"/>
            </a:pPr>
            <a:r>
              <a:rPr lang="en" sz="2400">
                <a:solidFill>
                  <a:srgbClr val="38761D"/>
                </a:solidFill>
              </a:rPr>
              <a:t>Hello world (Print-out)</a:t>
            </a:r>
          </a:p>
          <a:p>
            <a:pPr indent="-3810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Trebuchet MS"/>
              <a:buChar char="●"/>
            </a:pPr>
            <a:r>
              <a:rPr lang="en" sz="2400">
                <a:solidFill>
                  <a:srgbClr val="990000"/>
                </a:solidFill>
              </a:rPr>
              <a:t>Ints and doubles</a:t>
            </a:r>
          </a:p>
          <a:p>
            <a:pPr indent="-3810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Trebuchet MS"/>
              <a:buChar char="●"/>
            </a:pPr>
            <a:r>
              <a:rPr lang="en" sz="2400">
                <a:solidFill>
                  <a:srgbClr val="990000"/>
                </a:solidFill>
              </a:rPr>
              <a:t>Indentation</a:t>
            </a:r>
          </a:p>
          <a:p>
            <a:pPr indent="-381000" lvl="0" marL="457200" rtl="0">
              <a:spcBef>
                <a:spcPts val="0"/>
              </a:spcBef>
              <a:buClr>
                <a:srgbClr val="38761D"/>
              </a:buClr>
              <a:buSzPct val="100000"/>
              <a:buFont typeface="Trebuchet MS"/>
              <a:buChar char="●"/>
            </a:pPr>
            <a:r>
              <a:rPr lang="en" sz="2400">
                <a:solidFill>
                  <a:srgbClr val="38761D"/>
                </a:solidFill>
              </a:rPr>
              <a:t>Input Scanner</a:t>
            </a:r>
          </a:p>
          <a:p>
            <a:pPr indent="-3810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Trebuchet MS"/>
              <a:buChar char="●"/>
            </a:pPr>
            <a:r>
              <a:rPr lang="en" sz="2400">
                <a:solidFill>
                  <a:srgbClr val="990000"/>
                </a:solidFill>
              </a:rPr>
              <a:t>Random number generation</a:t>
            </a:r>
          </a:p>
          <a:p>
            <a:pPr indent="-3810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Trebuchet MS"/>
              <a:buChar char="●"/>
            </a:pPr>
            <a:r>
              <a:rPr lang="en" sz="2400">
                <a:solidFill>
                  <a:srgbClr val="990000"/>
                </a:solidFill>
              </a:rPr>
              <a:t>If statements</a:t>
            </a:r>
          </a:p>
          <a:p>
            <a:pPr indent="-3810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Trebuchet MS"/>
              <a:buChar char="●"/>
            </a:pPr>
            <a:r>
              <a:rPr lang="en" sz="2400">
                <a:solidFill>
                  <a:srgbClr val="990000"/>
                </a:solidFill>
              </a:rPr>
              <a:t>While loops</a:t>
            </a:r>
          </a:p>
          <a:p>
            <a:pPr indent="-3810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Trebuchet MS"/>
              <a:buChar char="●"/>
            </a:pPr>
            <a:r>
              <a:rPr lang="en" sz="2400">
                <a:solidFill>
                  <a:srgbClr val="990000"/>
                </a:solidFill>
              </a:rPr>
              <a:t>For loops</a:t>
            </a:r>
          </a:p>
          <a:p>
            <a:pPr indent="-3810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Trebuchet MS"/>
              <a:buChar char="●"/>
            </a:pPr>
            <a:r>
              <a:rPr lang="en" sz="2400">
                <a:solidFill>
                  <a:srgbClr val="990000"/>
                </a:solidFill>
              </a:rPr>
              <a:t>Arrays</a:t>
            </a:r>
          </a:p>
          <a:p>
            <a:pPr indent="-3810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Trebuchet MS"/>
              <a:buChar char="●"/>
            </a:pPr>
            <a:r>
              <a:rPr lang="en" sz="2400">
                <a:solidFill>
                  <a:srgbClr val="990000"/>
                </a:solidFill>
              </a:rPr>
              <a:t>Methods</a:t>
            </a:r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1302050" y="-79746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>
                <a:solidFill>
                  <a:srgbClr val="990000"/>
                </a:solidFill>
              </a:rPr>
              <a:t>Puzzles: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1503900" y="175069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54" name="Shape 254"/>
          <p:cNvSpPr txBox="1"/>
          <p:nvPr>
            <p:ph type="title"/>
          </p:nvPr>
        </p:nvSpPr>
        <p:spPr>
          <a:xfrm>
            <a:off x="1177525" y="340103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90000"/>
                </a:solidFill>
              </a:rPr>
              <a:t>Questions</a:t>
            </a:r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525" y="1412200"/>
            <a:ext cx="5375149" cy="332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body"/>
          </p:nvPr>
        </p:nvSpPr>
        <p:spPr>
          <a:xfrm>
            <a:off x="630000" y="1239217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3000">
                <a:solidFill>
                  <a:srgbClr val="990000"/>
                </a:solidFill>
              </a:rPr>
              <a:t>Unity</a:t>
            </a:r>
          </a:p>
          <a:p>
            <a:pPr rtl="0">
              <a:spcBef>
                <a:spcPts val="0"/>
              </a:spcBef>
              <a:buNone/>
            </a:pPr>
            <a:r>
              <a:rPr lang="en" sz="3000">
                <a:solidFill>
                  <a:srgbClr val="990000"/>
                </a:solidFill>
              </a:rPr>
              <a:t>Monodevelop</a:t>
            </a:r>
          </a:p>
          <a:p>
            <a:pPr rtl="0">
              <a:spcBef>
                <a:spcPts val="0"/>
              </a:spcBef>
              <a:buNone/>
            </a:pPr>
            <a:r>
              <a:rPr lang="en" sz="3000">
                <a:solidFill>
                  <a:srgbClr val="990000"/>
                </a:solidFill>
              </a:rPr>
              <a:t>Blender</a:t>
            </a:r>
          </a:p>
          <a:p>
            <a:pPr rtl="0">
              <a:spcBef>
                <a:spcPts val="0"/>
              </a:spcBef>
              <a:buNone/>
            </a:pPr>
            <a:r>
              <a:rPr lang="en" sz="3000">
                <a:solidFill>
                  <a:srgbClr val="990000"/>
                </a:solidFill>
              </a:rPr>
              <a:t>Photoshop</a:t>
            </a:r>
          </a:p>
          <a:p>
            <a:pPr rtl="0">
              <a:spcBef>
                <a:spcPts val="0"/>
              </a:spcBef>
              <a:buNone/>
            </a:pPr>
            <a:r>
              <a:rPr lang="en" sz="3000">
                <a:solidFill>
                  <a:srgbClr val="990000"/>
                </a:solidFill>
              </a:rPr>
              <a:t>Github</a:t>
            </a:r>
          </a:p>
          <a:p>
            <a:pPr>
              <a:spcBef>
                <a:spcPts val="0"/>
              </a:spcBef>
              <a:buNone/>
            </a:pPr>
            <a:r>
              <a:rPr lang="en" sz="3000">
                <a:solidFill>
                  <a:srgbClr val="990000"/>
                </a:solidFill>
              </a:rPr>
              <a:t>Google Drive</a:t>
            </a:r>
          </a:p>
        </p:txBody>
      </p:sp>
      <p:sp>
        <p:nvSpPr>
          <p:cNvPr id="60" name="Shape 60"/>
          <p:cNvSpPr txBox="1"/>
          <p:nvPr>
            <p:ph type="title"/>
          </p:nvPr>
        </p:nvSpPr>
        <p:spPr>
          <a:xfrm>
            <a:off x="1412100" y="24502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990000"/>
                </a:solidFill>
              </a:rPr>
              <a:t>Tools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0325" y="1122500"/>
            <a:ext cx="1577149" cy="87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5975" y="1372900"/>
            <a:ext cx="2800350" cy="78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3775" y="2353825"/>
            <a:ext cx="2572200" cy="71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9575" y="2406575"/>
            <a:ext cx="2203146" cy="8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6050" y="3502525"/>
            <a:ext cx="2487643" cy="122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7575" y="3678375"/>
            <a:ext cx="1317174" cy="131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991425" y="2113917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318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Trebuchet MS"/>
              <a:buChar char="●"/>
            </a:pPr>
            <a:r>
              <a:rPr lang="en">
                <a:solidFill>
                  <a:srgbClr val="990000"/>
                </a:solidFill>
              </a:rPr>
              <a:t>Learned Unity</a:t>
            </a:r>
          </a:p>
          <a:p>
            <a:pPr indent="-4318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Trebuchet MS"/>
              <a:buChar char="●"/>
            </a:pPr>
            <a:r>
              <a:rPr lang="en">
                <a:solidFill>
                  <a:srgbClr val="990000"/>
                </a:solidFill>
              </a:rPr>
              <a:t>Learned Basics of Blender</a:t>
            </a:r>
          </a:p>
          <a:p>
            <a:pPr indent="-4318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Trebuchet MS"/>
              <a:buChar char="●"/>
            </a:pPr>
            <a:r>
              <a:rPr lang="en">
                <a:solidFill>
                  <a:srgbClr val="990000"/>
                </a:solidFill>
              </a:rPr>
              <a:t>Completed Puzzle 1</a:t>
            </a:r>
          </a:p>
          <a:p>
            <a:pPr indent="-431800" lvl="0" marL="457200">
              <a:spcBef>
                <a:spcPts val="0"/>
              </a:spcBef>
              <a:buClr>
                <a:srgbClr val="990000"/>
              </a:buClr>
              <a:buSzPct val="100000"/>
              <a:buFont typeface="Trebuchet MS"/>
              <a:buChar char="●"/>
            </a:pPr>
            <a:r>
              <a:rPr lang="en">
                <a:solidFill>
                  <a:srgbClr val="990000"/>
                </a:solidFill>
              </a:rPr>
              <a:t>Completed Puzzle 2</a:t>
            </a:r>
          </a:p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1438675" y="37992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990000"/>
                </a:solidFill>
              </a:rPr>
              <a:t>Accomplishments</a:t>
            </a:r>
            <a:r>
              <a:rPr lang="en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" type="body"/>
          </p:nvPr>
        </p:nvSpPr>
        <p:spPr>
          <a:xfrm>
            <a:off x="1503900" y="175069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318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Trebuchet MS"/>
              <a:buChar char="●"/>
            </a:pPr>
            <a:r>
              <a:rPr lang="en">
                <a:solidFill>
                  <a:srgbClr val="990000"/>
                </a:solidFill>
              </a:rPr>
              <a:t>Rooms</a:t>
            </a:r>
          </a:p>
          <a:p>
            <a:pPr indent="-4318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Trebuchet MS"/>
              <a:buChar char="●"/>
            </a:pPr>
            <a:r>
              <a:rPr lang="en">
                <a:solidFill>
                  <a:srgbClr val="990000"/>
                </a:solidFill>
              </a:rPr>
              <a:t>Jack-in ports</a:t>
            </a:r>
          </a:p>
          <a:p>
            <a:pPr indent="-4318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Trebuchet MS"/>
              <a:buChar char="●"/>
            </a:pPr>
            <a:r>
              <a:rPr lang="en">
                <a:solidFill>
                  <a:srgbClr val="990000"/>
                </a:solidFill>
              </a:rPr>
              <a:t>User interface</a:t>
            </a:r>
          </a:p>
          <a:p>
            <a:pPr indent="-4318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Trebuchet MS"/>
              <a:buChar char="●"/>
            </a:pPr>
            <a:r>
              <a:rPr lang="en">
                <a:solidFill>
                  <a:srgbClr val="990000"/>
                </a:solidFill>
              </a:rPr>
              <a:t>Terminal</a:t>
            </a:r>
          </a:p>
          <a:p>
            <a:pPr indent="-431800" lvl="0" marL="457200" rtl="0">
              <a:spcBef>
                <a:spcPts val="0"/>
              </a:spcBef>
              <a:buClr>
                <a:srgbClr val="990000"/>
              </a:buClr>
              <a:buSzPct val="100000"/>
              <a:buFont typeface="Trebuchet MS"/>
              <a:buChar char="●"/>
            </a:pPr>
            <a:r>
              <a:rPr lang="en">
                <a:solidFill>
                  <a:srgbClr val="990000"/>
                </a:solidFill>
              </a:rPr>
              <a:t>Scripts</a:t>
            </a:r>
          </a:p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1177525" y="340103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990000"/>
                </a:solidFill>
              </a:rPr>
              <a:t>How does the game work?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idx="1" type="body"/>
          </p:nvPr>
        </p:nvSpPr>
        <p:spPr>
          <a:xfrm>
            <a:off x="1503900" y="175069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84" name="Shape 84"/>
          <p:cNvSpPr txBox="1"/>
          <p:nvPr>
            <p:ph type="title"/>
          </p:nvPr>
        </p:nvSpPr>
        <p:spPr>
          <a:xfrm>
            <a:off x="1177525" y="340103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90000"/>
                </a:solidFill>
              </a:rPr>
              <a:t>Terminals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525" y="1750697"/>
            <a:ext cx="6949749" cy="24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1177525" y="340103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90000"/>
                </a:solidFill>
              </a:rPr>
              <a:t>Wall Texture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100" y="1470950"/>
            <a:ext cx="4524851" cy="339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457200" y="1781823"/>
            <a:ext cx="8229600" cy="293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31800" lvl="0" marL="457200" rtl="0">
              <a:spcBef>
                <a:spcPts val="0"/>
              </a:spcBef>
              <a:buClr>
                <a:srgbClr val="98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980000"/>
                </a:solidFill>
              </a:rPr>
              <a:t>Find Wall Texture Online</a:t>
            </a:r>
          </a:p>
          <a:p>
            <a:pPr indent="-431800" lvl="0" marL="457200" rtl="0">
              <a:spcBef>
                <a:spcPts val="0"/>
              </a:spcBef>
              <a:buClr>
                <a:srgbClr val="98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980000"/>
                </a:solidFill>
              </a:rPr>
              <a:t>Unity allows drag and drop</a:t>
            </a:r>
          </a:p>
          <a:p>
            <a:pPr indent="-431800" lvl="0" marL="457200" rtl="0">
              <a:spcBef>
                <a:spcPts val="0"/>
              </a:spcBef>
              <a:buClr>
                <a:srgbClr val="98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980000"/>
                </a:solidFill>
              </a:rPr>
              <a:t>Hints for User</a:t>
            </a:r>
          </a:p>
          <a:p>
            <a:pPr indent="-431800" lvl="0" marL="457200" rtl="0">
              <a:spcBef>
                <a:spcPts val="0"/>
              </a:spcBef>
              <a:buClr>
                <a:srgbClr val="98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980000"/>
                </a:solidFill>
              </a:rPr>
              <a:t>Photoshop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97" name="Shape 97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980000"/>
                </a:solidFill>
              </a:rPr>
              <a:t>Wall Texture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